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377" r:id="rId2"/>
    <p:sldId id="379" r:id="rId3"/>
    <p:sldId id="407" r:id="rId4"/>
    <p:sldId id="405" r:id="rId5"/>
    <p:sldId id="406" r:id="rId6"/>
    <p:sldId id="409" r:id="rId7"/>
    <p:sldId id="410" r:id="rId8"/>
    <p:sldId id="411" r:id="rId9"/>
    <p:sldId id="412" r:id="rId10"/>
    <p:sldId id="413" r:id="rId11"/>
    <p:sldId id="415" r:id="rId12"/>
    <p:sldId id="416" r:id="rId13"/>
    <p:sldId id="417" r:id="rId14"/>
    <p:sldId id="428" r:id="rId15"/>
    <p:sldId id="418" r:id="rId16"/>
    <p:sldId id="419" r:id="rId17"/>
    <p:sldId id="420" r:id="rId18"/>
    <p:sldId id="421" r:id="rId19"/>
    <p:sldId id="422" r:id="rId20"/>
    <p:sldId id="423" r:id="rId21"/>
    <p:sldId id="424" r:id="rId22"/>
    <p:sldId id="425" r:id="rId23"/>
    <p:sldId id="396" r:id="rId24"/>
    <p:sldId id="426" r:id="rId25"/>
    <p:sldId id="386" r:id="rId26"/>
    <p:sldId id="387" r:id="rId27"/>
    <p:sldId id="388" r:id="rId28"/>
    <p:sldId id="427" r:id="rId29"/>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STARTERS" id="{ACC24B29-0CC7-491A-A98A-CF7CBDBE501E}">
          <p14:sldIdLst>
            <p14:sldId id="377"/>
            <p14:sldId id="379"/>
            <p14:sldId id="407"/>
            <p14:sldId id="405"/>
            <p14:sldId id="406"/>
            <p14:sldId id="409"/>
            <p14:sldId id="410"/>
            <p14:sldId id="411"/>
            <p14:sldId id="412"/>
            <p14:sldId id="413"/>
            <p14:sldId id="415"/>
            <p14:sldId id="416"/>
            <p14:sldId id="417"/>
            <p14:sldId id="428"/>
            <p14:sldId id="418"/>
            <p14:sldId id="419"/>
            <p14:sldId id="420"/>
            <p14:sldId id="421"/>
            <p14:sldId id="422"/>
            <p14:sldId id="423"/>
            <p14:sldId id="424"/>
            <p14:sldId id="425"/>
            <p14:sldId id="396"/>
            <p14:sldId id="426"/>
            <p14:sldId id="386"/>
            <p14:sldId id="387"/>
            <p14:sldId id="388"/>
            <p14:sldId id="4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472A"/>
    <a:srgbClr val="FFFFFF"/>
    <a:srgbClr val="E6E6E6"/>
    <a:srgbClr val="DC5924"/>
    <a:srgbClr val="000000"/>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92818" autoAdjust="0"/>
  </p:normalViewPr>
  <p:slideViewPr>
    <p:cSldViewPr snapToGrid="0">
      <p:cViewPr varScale="1">
        <p:scale>
          <a:sx n="67" d="100"/>
          <a:sy n="67" d="100"/>
        </p:scale>
        <p:origin x="738" y="72"/>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11/10/2019</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11/10/2019</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649825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321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708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294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129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428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679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202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5528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378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022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795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865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28</a:t>
            </a:fld>
            <a:endParaRPr lang="en-US" dirty="0"/>
          </a:p>
        </p:txBody>
      </p:sp>
    </p:spTree>
    <p:extLst>
      <p:ext uri="{BB962C8B-B14F-4D97-AF65-F5344CB8AC3E}">
        <p14:creationId xmlns:p14="http://schemas.microsoft.com/office/powerpoint/2010/main" val="309313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350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000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455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48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261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6805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8246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1538659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a:t>
            </a:r>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a:t>
            </a:r>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dirty="0"/>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dirty="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dirty="0"/>
              <a:t>Click icon to add picture</a:t>
            </a:r>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a:extLst/>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dirty="0"/>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DharaniMuli/Hack_A_Roo_2019_VipraShuttle-Web" TargetMode="Externa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DharaniMuli/Hack-A-Roo-2019_VipraShuttle-Mobile" TargetMode="External"/><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DharaniMuli/Hack-A-Roo-2019_VipraShuttle-BackEnd" TargetMode="External"/><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hyperlink" Target="https://www.youtube.com/watch?v=sfhqraZtxp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2A7554-1BEB-4851-BEC7-6C2514F1F503}"/>
              </a:ext>
            </a:extLst>
          </p:cNvPr>
          <p:cNvSpPr>
            <a:spLocks noGrp="1"/>
          </p:cNvSpPr>
          <p:nvPr>
            <p:ph type="pic" sz="quarter" idx="14"/>
          </p:nvPr>
        </p:nvSpPr>
        <p:spPr>
          <a:xfrm>
            <a:off x="0" y="0"/>
            <a:ext cx="12192000" cy="6858000"/>
          </a:xfrm>
        </p:spPr>
      </p:sp>
      <p:pic>
        <p:nvPicPr>
          <p:cNvPr id="18" name="Picture 17">
            <a:extLst>
              <a:ext uri="{FF2B5EF4-FFF2-40B4-BE49-F238E27FC236}">
                <a16:creationId xmlns:a16="http://schemas.microsoft.com/office/drawing/2014/main" id="{9F4239C3-8264-4E21-A1AD-1FBDFF8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1016" y="27494"/>
            <a:ext cx="12192000" cy="6858000"/>
          </a:xfrm>
          <a:prstGeom prst="rect">
            <a:avLst/>
          </a:prstGeom>
          <a:solidFill>
            <a:schemeClr val="accent6">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724833" y="1276586"/>
            <a:ext cx="8804365" cy="1089529"/>
          </a:xfrm>
        </p:spPr>
        <p:txBody>
          <a:bodyPr/>
          <a:lstStyle/>
          <a:p>
            <a:r>
              <a:rPr lang="en-US" sz="7200" dirty="0"/>
              <a:t>#Hack-A-Roo2019</a:t>
            </a: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
        <p:nvSpPr>
          <p:cNvPr id="22" name="Freeform: Shape 21">
            <a:extLst>
              <a:ext uri="{FF2B5EF4-FFF2-40B4-BE49-F238E27FC236}">
                <a16:creationId xmlns:a16="http://schemas.microsoft.com/office/drawing/2014/main" id="{A2F898BB-4085-4F65-842B-C8BD0B58BEA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23" name="Rectangle 22">
            <a:extLst>
              <a:ext uri="{FF2B5EF4-FFF2-40B4-BE49-F238E27FC236}">
                <a16:creationId xmlns:a16="http://schemas.microsoft.com/office/drawing/2014/main" id="{D987C84B-15C4-4F01-A6F9-FDA8187EE24E}"/>
              </a:ext>
            </a:extLst>
          </p:cNvPr>
          <p:cNvSpPr/>
          <p:nvPr/>
        </p:nvSpPr>
        <p:spPr>
          <a:xfrm flipH="1">
            <a:off x="7911254" y="4253572"/>
            <a:ext cx="2947245" cy="10895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Vipra</a:t>
            </a:r>
          </a:p>
          <a:p>
            <a:pPr lvl="0" algn="ctr">
              <a:lnSpc>
                <a:spcPct val="90000"/>
              </a:lnSpc>
            </a:pPr>
            <a:r>
              <a:rPr lang="en-US" sz="2800" dirty="0">
                <a:gradFill>
                  <a:gsLst>
                    <a:gs pos="0">
                      <a:srgbClr val="75D1FF">
                        <a:lumMod val="5000"/>
                        <a:lumOff val="95000"/>
                      </a:srgbClr>
                    </a:gs>
                    <a:gs pos="100000">
                      <a:srgbClr val="FFFFFF"/>
                    </a:gs>
                  </a:gsLst>
                  <a:lin ang="5400000" scaled="1"/>
                </a:gradFill>
              </a:rPr>
              <a:t>Courtesy Shuttle</a:t>
            </a:r>
          </a:p>
        </p:txBody>
      </p:sp>
      <p:sp>
        <p:nvSpPr>
          <p:cNvPr id="19" name="Text Placeholder 17">
            <a:extLst>
              <a:ext uri="{FF2B5EF4-FFF2-40B4-BE49-F238E27FC236}">
                <a16:creationId xmlns:a16="http://schemas.microsoft.com/office/drawing/2014/main" id="{31073221-016A-473D-95B7-96C294241EDD}"/>
              </a:ext>
            </a:extLst>
          </p:cNvPr>
          <p:cNvSpPr>
            <a:spLocks noGrp="1"/>
          </p:cNvSpPr>
          <p:nvPr>
            <p:ph type="body" sz="quarter" idx="13"/>
          </p:nvPr>
        </p:nvSpPr>
        <p:spPr>
          <a:xfrm>
            <a:off x="2522638" y="5116955"/>
            <a:ext cx="4055115" cy="1585049"/>
          </a:xfrm>
        </p:spPr>
        <p:txBody>
          <a:bodyPr/>
          <a:lstStyle/>
          <a:p>
            <a:pPr marL="342900" indent="-342900">
              <a:buFont typeface="Arial" panose="020B0604020202020204" pitchFamily="34" charset="0"/>
              <a:buChar char="•"/>
            </a:pPr>
            <a:r>
              <a:rPr lang="en-IN" sz="2000" dirty="0">
                <a:latin typeface="Abadi" panose="020B0604020202020204" pitchFamily="34" charset="0"/>
              </a:rPr>
              <a:t>Neha Navgale,</a:t>
            </a:r>
          </a:p>
          <a:p>
            <a:pPr marL="342900" indent="-342900">
              <a:buFont typeface="Arial" panose="020B0604020202020204" pitchFamily="34" charset="0"/>
              <a:buChar char="•"/>
            </a:pPr>
            <a:r>
              <a:rPr lang="en-IN" sz="2000" dirty="0">
                <a:latin typeface="Abadi" panose="020B0604020202020204" pitchFamily="34" charset="0"/>
              </a:rPr>
              <a:t>Dharani Muli,</a:t>
            </a:r>
          </a:p>
          <a:p>
            <a:pPr marL="342900" indent="-342900">
              <a:buFont typeface="Arial" panose="020B0604020202020204" pitchFamily="34" charset="0"/>
              <a:buChar char="•"/>
            </a:pPr>
            <a:r>
              <a:rPr lang="en-IN" sz="2000" dirty="0">
                <a:latin typeface="Abadi" panose="020B0604020202020204" pitchFamily="34" charset="0"/>
              </a:rPr>
              <a:t>SaiKumar SeelapuReddy</a:t>
            </a:r>
          </a:p>
          <a:p>
            <a:pPr marL="342900" indent="-342900">
              <a:buFont typeface="Arial" panose="020B0604020202020204" pitchFamily="34" charset="0"/>
              <a:buChar char="•"/>
            </a:pPr>
            <a:r>
              <a:rPr lang="en-IN" sz="2000" dirty="0">
                <a:latin typeface="Abadi" panose="020B0604020202020204" pitchFamily="34" charset="0"/>
              </a:rPr>
              <a:t>Teja Devarapalli</a:t>
            </a:r>
          </a:p>
        </p:txBody>
      </p:sp>
    </p:spTree>
    <p:extLst>
      <p:ext uri="{BB962C8B-B14F-4D97-AF65-F5344CB8AC3E}">
        <p14:creationId xmlns:p14="http://schemas.microsoft.com/office/powerpoint/2010/main" val="1803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650" fill="hold"/>
                                        <p:tgtEl>
                                          <p:spTgt spid="23"/>
                                        </p:tgtEl>
                                        <p:attrNameLst>
                                          <p:attrName>ppt_x</p:attrName>
                                        </p:attrNameLst>
                                      </p:cBhvr>
                                      <p:tavLst>
                                        <p:tav tm="0">
                                          <p:val>
                                            <p:strVal val="#ppt_x"/>
                                          </p:val>
                                        </p:tav>
                                        <p:tav tm="100000">
                                          <p:val>
                                            <p:strVal val="#ppt_x"/>
                                          </p:val>
                                        </p:tav>
                                      </p:tavLst>
                                    </p:anim>
                                    <p:anim calcmode="lin" valueType="num">
                                      <p:cBhvr additive="base">
                                        <p:cTn id="60" dur="6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22" grpId="0" animBg="1"/>
      <p:bldP spid="2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Select Destination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942CCE3-0F01-4946-B17D-9C6CAD51A20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080396" y="-7938"/>
            <a:ext cx="4088839" cy="6858000"/>
          </a:xfrm>
          <a:prstGeom prst="rect">
            <a:avLst/>
          </a:prstGeom>
        </p:spPr>
      </p:pic>
    </p:spTree>
    <p:extLst>
      <p:ext uri="{BB962C8B-B14F-4D97-AF65-F5344CB8AC3E}">
        <p14:creationId xmlns:p14="http://schemas.microsoft.com/office/powerpoint/2010/main" val="87340417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ETA</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F9552559-7D52-45CE-A8D6-E8BD907A02D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191124" y="0"/>
            <a:ext cx="4181708" cy="6858000"/>
          </a:xfrm>
          <a:prstGeom prst="rect">
            <a:avLst/>
          </a:prstGeom>
        </p:spPr>
      </p:pic>
    </p:spTree>
    <p:extLst>
      <p:ext uri="{BB962C8B-B14F-4D97-AF65-F5344CB8AC3E}">
        <p14:creationId xmlns:p14="http://schemas.microsoft.com/office/powerpoint/2010/main" val="344201986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Live ETA</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75077C3-FA93-4A8A-A0F0-7961D48E5E8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253168" y="-7938"/>
            <a:ext cx="3906175" cy="6858000"/>
          </a:xfrm>
          <a:prstGeom prst="rect">
            <a:avLst/>
          </a:prstGeom>
        </p:spPr>
      </p:pic>
    </p:spTree>
    <p:extLst>
      <p:ext uri="{BB962C8B-B14F-4D97-AF65-F5344CB8AC3E}">
        <p14:creationId xmlns:p14="http://schemas.microsoft.com/office/powerpoint/2010/main" val="342611466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Driver Login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92CAEE2-0ACB-42E5-9375-2BEEF83771E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14863" y="-6350"/>
            <a:ext cx="7577137" cy="6858000"/>
          </a:xfrm>
          <a:prstGeom prst="rect">
            <a:avLst/>
          </a:prstGeom>
        </p:spPr>
      </p:pic>
    </p:spTree>
    <p:extLst>
      <p:ext uri="{BB962C8B-B14F-4D97-AF65-F5344CB8AC3E}">
        <p14:creationId xmlns:p14="http://schemas.microsoft.com/office/powerpoint/2010/main" val="21078492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Driver </a:t>
            </a:r>
            <a:r>
              <a:rPr lang="en-US" b="1"/>
              <a:t>Booking Alert</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C2DB19D4-3232-4218-AFEA-53069A57CF06}"/>
              </a:ext>
            </a:extLst>
          </p:cNvPr>
          <p:cNvPicPr>
            <a:picLocks noChangeAspect="1"/>
          </p:cNvPicPr>
          <p:nvPr/>
        </p:nvPicPr>
        <p:blipFill>
          <a:blip r:embed="rId3"/>
          <a:stretch>
            <a:fillRect/>
          </a:stretch>
        </p:blipFill>
        <p:spPr>
          <a:xfrm>
            <a:off x="5593418" y="1"/>
            <a:ext cx="4074459" cy="6858000"/>
          </a:xfrm>
          <a:prstGeom prst="rect">
            <a:avLst/>
          </a:prstGeom>
        </p:spPr>
      </p:pic>
    </p:spTree>
    <p:extLst>
      <p:ext uri="{BB962C8B-B14F-4D97-AF65-F5344CB8AC3E}">
        <p14:creationId xmlns:p14="http://schemas.microsoft.com/office/powerpoint/2010/main" val="253163267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1357295"/>
          </a:xfrm>
        </p:spPr>
        <p:txBody>
          <a:bodyPr/>
          <a:lstStyle/>
          <a:p>
            <a:r>
              <a:rPr lang="en-US" b="1" dirty="0"/>
              <a:t>View Pickup </a:t>
            </a:r>
            <a:br>
              <a:rPr lang="en-US" b="1" dirty="0"/>
            </a:br>
            <a:r>
              <a:rPr lang="en-US" b="1" dirty="0"/>
              <a:t>Requests</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BD612A4-1F67-45B5-AAD8-D217B721017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14862" y="-7938"/>
            <a:ext cx="7577137" cy="6858000"/>
          </a:xfrm>
          <a:prstGeom prst="rect">
            <a:avLst/>
          </a:prstGeom>
        </p:spPr>
      </p:pic>
    </p:spTree>
    <p:extLst>
      <p:ext uri="{BB962C8B-B14F-4D97-AF65-F5344CB8AC3E}">
        <p14:creationId xmlns:p14="http://schemas.microsoft.com/office/powerpoint/2010/main" val="191884189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293695"/>
            <a:ext cx="4083304" cy="914096"/>
          </a:xfrm>
        </p:spPr>
        <p:txBody>
          <a:bodyPr/>
          <a:lstStyle/>
          <a:p>
            <a:r>
              <a:rPr lang="en-US" b="1" dirty="0"/>
              <a:t>App Owner Login in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16116F03-831F-41B8-BB41-DE8D4FE73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4702"/>
            <a:ext cx="12192000" cy="6210306"/>
          </a:xfrm>
          <a:prstGeom prst="rect">
            <a:avLst/>
          </a:prstGeom>
        </p:spPr>
      </p:pic>
    </p:spTree>
    <p:extLst>
      <p:ext uri="{BB962C8B-B14F-4D97-AF65-F5344CB8AC3E}">
        <p14:creationId xmlns:p14="http://schemas.microsoft.com/office/powerpoint/2010/main" val="263316425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371320"/>
            <a:ext cx="4083304" cy="1800493"/>
          </a:xfrm>
        </p:spPr>
        <p:txBody>
          <a:bodyPr/>
          <a:lstStyle/>
          <a:p>
            <a:r>
              <a:rPr lang="en-US" b="1" dirty="0"/>
              <a:t>Add &amp;View Organization</a:t>
            </a:r>
            <a:br>
              <a:rPr lang="en-US" b="1" dirty="0"/>
            </a:br>
            <a:r>
              <a:rPr lang="en-US" b="1" dirty="0"/>
              <a:t>Admin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B905B688-D3C6-4640-ABFF-8EBC1A2C2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314452"/>
            <a:ext cx="12179300" cy="5600700"/>
          </a:xfrm>
          <a:prstGeom prst="rect">
            <a:avLst/>
          </a:prstGeom>
        </p:spPr>
      </p:pic>
    </p:spTree>
    <p:extLst>
      <p:ext uri="{BB962C8B-B14F-4D97-AF65-F5344CB8AC3E}">
        <p14:creationId xmlns:p14="http://schemas.microsoft.com/office/powerpoint/2010/main" val="360880772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359562"/>
            <a:ext cx="4083304" cy="1357295"/>
          </a:xfrm>
        </p:spPr>
        <p:txBody>
          <a:bodyPr/>
          <a:lstStyle/>
          <a:p>
            <a:r>
              <a:rPr lang="en-US" b="1" dirty="0"/>
              <a:t>Add &amp; View Organization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501686CD-9BB3-481E-8DA8-2BC50B87C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0629"/>
            <a:ext cx="12192000" cy="5818317"/>
          </a:xfrm>
          <a:prstGeom prst="rect">
            <a:avLst/>
          </a:prstGeom>
        </p:spPr>
      </p:pic>
    </p:spTree>
    <p:extLst>
      <p:ext uri="{BB962C8B-B14F-4D97-AF65-F5344CB8AC3E}">
        <p14:creationId xmlns:p14="http://schemas.microsoft.com/office/powerpoint/2010/main" val="97812581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393531"/>
            <a:ext cx="4083304" cy="1357295"/>
          </a:xfrm>
        </p:spPr>
        <p:txBody>
          <a:bodyPr/>
          <a:lstStyle/>
          <a:p>
            <a:r>
              <a:rPr lang="en-US" b="1" dirty="0">
                <a:gradFill>
                  <a:gsLst>
                    <a:gs pos="15000">
                      <a:schemeClr val="bg1"/>
                    </a:gs>
                    <a:gs pos="47000">
                      <a:schemeClr val="bg1"/>
                    </a:gs>
                  </a:gsLst>
                  <a:lin ang="5400000" scaled="1"/>
                </a:gradFill>
              </a:rPr>
              <a:t>Organization Admin Login</a:t>
            </a: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EEBD5A45-9D98-43D9-BA8A-5413ED404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8" y="906158"/>
            <a:ext cx="12206288" cy="5532742"/>
          </a:xfrm>
          <a:prstGeom prst="rect">
            <a:avLst/>
          </a:prstGeom>
        </p:spPr>
      </p:pic>
    </p:spTree>
    <p:extLst>
      <p:ext uri="{BB962C8B-B14F-4D97-AF65-F5344CB8AC3E}">
        <p14:creationId xmlns:p14="http://schemas.microsoft.com/office/powerpoint/2010/main" val="310042415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304800" y="1502401"/>
            <a:ext cx="11216888" cy="3416320"/>
          </a:xfrm>
        </p:spPr>
        <p:txBody>
          <a:bodyPr/>
          <a:lstStyle/>
          <a:p>
            <a:r>
              <a:rPr lang="en-US" sz="3200" b="1" dirty="0"/>
              <a:t>Project Overview:</a:t>
            </a:r>
          </a:p>
          <a:p>
            <a:endParaRPr lang="en-US" sz="3200" b="1" dirty="0"/>
          </a:p>
          <a:p>
            <a:r>
              <a:rPr lang="en-IN" sz="2400" dirty="0"/>
              <a:t>	Build a uber style hailing app for the specific organization to provide convenient transportation for their customers. App should allow patrons to request a pickup. As soon as a request is sent with the location, the driver of the nearest shuttle will be notified of the pickup location. Once the driver accepts the pickup, it will automatically route the driver to the patron’s location with the least distance and time option. </a:t>
            </a:r>
          </a:p>
          <a:p>
            <a:endParaRPr lang="en-US" sz="3200" dirty="0"/>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2</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Tree>
    <p:extLst>
      <p:ext uri="{BB962C8B-B14F-4D97-AF65-F5344CB8AC3E}">
        <p14:creationId xmlns:p14="http://schemas.microsoft.com/office/powerpoint/2010/main" val="237610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236363"/>
            <a:ext cx="4083304" cy="914096"/>
          </a:xfrm>
        </p:spPr>
        <p:txBody>
          <a:bodyPr/>
          <a:lstStyle/>
          <a:p>
            <a:r>
              <a:rPr lang="en-US" b="1" dirty="0"/>
              <a:t>Add &amp; View Driver</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3A2B1C3E-B53E-4D40-82EB-E509BD3D4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6158"/>
            <a:ext cx="12192000" cy="5567667"/>
          </a:xfrm>
          <a:prstGeom prst="rect">
            <a:avLst/>
          </a:prstGeom>
        </p:spPr>
      </p:pic>
    </p:spTree>
    <p:extLst>
      <p:ext uri="{BB962C8B-B14F-4D97-AF65-F5344CB8AC3E}">
        <p14:creationId xmlns:p14="http://schemas.microsoft.com/office/powerpoint/2010/main" val="276927423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179213"/>
            <a:ext cx="4083304" cy="914096"/>
          </a:xfrm>
        </p:spPr>
        <p:txBody>
          <a:bodyPr/>
          <a:lstStyle/>
          <a:p>
            <a:r>
              <a:rPr lang="en-US" b="1" dirty="0"/>
              <a:t>Add &amp;View Shuttle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AA84A95A-C96D-40EC-9C97-E08D96D3F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2988"/>
            <a:ext cx="12192000" cy="5434012"/>
          </a:xfrm>
          <a:prstGeom prst="rect">
            <a:avLst/>
          </a:prstGeom>
        </p:spPr>
      </p:pic>
    </p:spTree>
    <p:extLst>
      <p:ext uri="{BB962C8B-B14F-4D97-AF65-F5344CB8AC3E}">
        <p14:creationId xmlns:p14="http://schemas.microsoft.com/office/powerpoint/2010/main" val="140205411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1357295"/>
          </a:xfrm>
        </p:spPr>
        <p:txBody>
          <a:bodyPr/>
          <a:lstStyle/>
          <a:p>
            <a:r>
              <a:rPr lang="en-US" b="1" dirty="0"/>
              <a:t>Organization Admin</a:t>
            </a:r>
            <a:br>
              <a:rPr lang="en-US" b="1" dirty="0"/>
            </a:br>
            <a:r>
              <a:rPr lang="en-US" b="1" dirty="0"/>
              <a:t>Dashboard</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1AE202E-4079-4585-BEDD-A27049A0A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0058"/>
            <a:ext cx="12192000" cy="6134100"/>
          </a:xfrm>
          <a:prstGeom prst="rect">
            <a:avLst/>
          </a:prstGeom>
        </p:spPr>
      </p:pic>
    </p:spTree>
    <p:extLst>
      <p:ext uri="{BB962C8B-B14F-4D97-AF65-F5344CB8AC3E}">
        <p14:creationId xmlns:p14="http://schemas.microsoft.com/office/powerpoint/2010/main" val="421142024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193676"/>
            <a:ext cx="4083304" cy="914096"/>
          </a:xfrm>
        </p:spPr>
        <p:txBody>
          <a:bodyPr/>
          <a:lstStyle/>
          <a:p>
            <a:r>
              <a:rPr lang="en-US" b="1" dirty="0"/>
              <a:t>System Architecture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09AD0551-AC41-4437-9743-C9D1F03BFF2A}"/>
              </a:ext>
            </a:extLst>
          </p:cNvPr>
          <p:cNvPicPr>
            <a:picLocks noChangeAspect="1"/>
          </p:cNvPicPr>
          <p:nvPr/>
        </p:nvPicPr>
        <p:blipFill>
          <a:blip r:embed="rId3"/>
          <a:stretch>
            <a:fillRect/>
          </a:stretch>
        </p:blipFill>
        <p:spPr>
          <a:xfrm>
            <a:off x="4819648" y="7938"/>
            <a:ext cx="7315200" cy="6858000"/>
          </a:xfrm>
          <a:prstGeom prst="rect">
            <a:avLst/>
          </a:prstGeom>
        </p:spPr>
      </p:pic>
    </p:spTree>
    <p:extLst>
      <p:ext uri="{BB962C8B-B14F-4D97-AF65-F5344CB8AC3E}">
        <p14:creationId xmlns:p14="http://schemas.microsoft.com/office/powerpoint/2010/main" val="545684209"/>
      </p:ext>
    </p:extLst>
  </p:cSld>
  <p:clrMapOvr>
    <a:masterClrMapping/>
  </p:clrMapOvr>
  <mc:AlternateContent xmlns:mc="http://schemas.openxmlformats.org/markup-compatibility/2006" xmlns:p14="http://schemas.microsoft.com/office/powerpoint/2010/main">
    <mc:Choice Requires="p14">
      <p:transition spd="slow" p14:dur="1250">
        <p:checker/>
      </p:transition>
    </mc:Choice>
    <mc:Fallback xmlns="">
      <p:transition spd="slow">
        <p:checke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193676"/>
            <a:ext cx="4083304" cy="914096"/>
          </a:xfrm>
        </p:spPr>
        <p:txBody>
          <a:bodyPr/>
          <a:lstStyle/>
          <a:p>
            <a:r>
              <a:rPr lang="en-US" b="1" dirty="0"/>
              <a:t>DB Architecture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A362075B-FEB3-4249-A9C0-DC943117E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4940"/>
            <a:ext cx="12058650" cy="6051550"/>
          </a:xfrm>
          <a:prstGeom prst="rect">
            <a:avLst/>
          </a:prstGeom>
        </p:spPr>
      </p:pic>
    </p:spTree>
    <p:extLst>
      <p:ext uri="{BB962C8B-B14F-4D97-AF65-F5344CB8AC3E}">
        <p14:creationId xmlns:p14="http://schemas.microsoft.com/office/powerpoint/2010/main" val="3912907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23AD1-8CF1-4CD0-9233-B9285AA9686A}"/>
              </a:ext>
            </a:extLst>
          </p:cNvPr>
          <p:cNvSpPr>
            <a:spLocks noGrp="1"/>
          </p:cNvSpPr>
          <p:nvPr>
            <p:ph idx="1"/>
          </p:nvPr>
        </p:nvSpPr>
        <p:spPr/>
        <p:txBody>
          <a:bodyPr/>
          <a:lstStyle/>
          <a:p>
            <a:endParaRPr lang="en-IN" dirty="0"/>
          </a:p>
        </p:txBody>
      </p:sp>
      <p:sp>
        <p:nvSpPr>
          <p:cNvPr id="3" name="Content Placeholder 2">
            <a:extLst>
              <a:ext uri="{FF2B5EF4-FFF2-40B4-BE49-F238E27FC236}">
                <a16:creationId xmlns:a16="http://schemas.microsoft.com/office/drawing/2014/main" id="{DBB263D1-4104-4DE4-A785-02F2DE0B1993}"/>
              </a:ext>
            </a:extLst>
          </p:cNvPr>
          <p:cNvSpPr>
            <a:spLocks noGrp="1"/>
          </p:cNvSpPr>
          <p:nvPr>
            <p:ph idx="14"/>
          </p:nvPr>
        </p:nvSpPr>
        <p:spPr/>
        <p:txBody>
          <a:bodyPr/>
          <a:lstStyle/>
          <a:p>
            <a:endParaRPr lang="en-IN" dirty="0"/>
          </a:p>
        </p:txBody>
      </p:sp>
      <p:sp>
        <p:nvSpPr>
          <p:cNvPr id="4" name="Content Placeholder 3">
            <a:extLst>
              <a:ext uri="{FF2B5EF4-FFF2-40B4-BE49-F238E27FC236}">
                <a16:creationId xmlns:a16="http://schemas.microsoft.com/office/drawing/2014/main" id="{58481B34-256D-4124-9DA1-EA3A5FE09759}"/>
              </a:ext>
            </a:extLst>
          </p:cNvPr>
          <p:cNvSpPr>
            <a:spLocks noGrp="1"/>
          </p:cNvSpPr>
          <p:nvPr>
            <p:ph idx="15"/>
          </p:nvPr>
        </p:nvSpPr>
        <p:spPr/>
        <p:txBody>
          <a:bodyPr/>
          <a:lstStyle/>
          <a:p>
            <a:endParaRPr lang="en-IN" dirty="0"/>
          </a:p>
        </p:txBody>
      </p:sp>
      <p:sp>
        <p:nvSpPr>
          <p:cNvPr id="5" name="Title 4">
            <a:extLst>
              <a:ext uri="{FF2B5EF4-FFF2-40B4-BE49-F238E27FC236}">
                <a16:creationId xmlns:a16="http://schemas.microsoft.com/office/drawing/2014/main" id="{3C2576A7-D921-4476-B643-76B1A4EFA5BC}"/>
              </a:ext>
            </a:extLst>
          </p:cNvPr>
          <p:cNvSpPr>
            <a:spLocks noGrp="1"/>
          </p:cNvSpPr>
          <p:nvPr>
            <p:ph type="title"/>
          </p:nvPr>
        </p:nvSpPr>
        <p:spPr/>
        <p:txBody>
          <a:bodyPr/>
          <a:lstStyle/>
          <a:p>
            <a:endParaRPr lang="en-IN" dirty="0"/>
          </a:p>
        </p:txBody>
      </p:sp>
      <p:sp>
        <p:nvSpPr>
          <p:cNvPr id="6" name="Text Placeholder 5">
            <a:extLst>
              <a:ext uri="{FF2B5EF4-FFF2-40B4-BE49-F238E27FC236}">
                <a16:creationId xmlns:a16="http://schemas.microsoft.com/office/drawing/2014/main" id="{C96DF64C-B791-46A4-A0F1-2B3FA035AA29}"/>
              </a:ext>
            </a:extLst>
          </p:cNvPr>
          <p:cNvSpPr>
            <a:spLocks noGrp="1"/>
          </p:cNvSpPr>
          <p:nvPr>
            <p:ph type="body" sz="quarter" idx="16"/>
          </p:nvPr>
        </p:nvSpPr>
        <p:spPr/>
        <p:txBody>
          <a:bodyPr/>
          <a:lstStyle/>
          <a:p>
            <a:endParaRPr lang="en-IN" dirty="0"/>
          </a:p>
        </p:txBody>
      </p:sp>
      <p:sp>
        <p:nvSpPr>
          <p:cNvPr id="7" name="Slide Number Placeholder 6">
            <a:extLst>
              <a:ext uri="{FF2B5EF4-FFF2-40B4-BE49-F238E27FC236}">
                <a16:creationId xmlns:a16="http://schemas.microsoft.com/office/drawing/2014/main" id="{1FD8B27D-6341-4BFC-9178-5FB487287084}"/>
              </a:ext>
            </a:extLst>
          </p:cNvPr>
          <p:cNvSpPr>
            <a:spLocks noGrp="1"/>
          </p:cNvSpPr>
          <p:nvPr>
            <p:ph type="sldNum" sz="quarter" idx="4"/>
          </p:nvPr>
        </p:nvSpPr>
        <p:spPr/>
        <p:txBody>
          <a:bodyPr/>
          <a:lstStyle/>
          <a:p>
            <a:fld id="{4997E989-D798-4C62-8E93-3D2D613C2488}" type="slidenum">
              <a:rPr lang="en-US" smtClean="0"/>
              <a:pPr/>
              <a:t>25</a:t>
            </a:fld>
            <a:endParaRPr lang="en-US" dirty="0"/>
          </a:p>
        </p:txBody>
      </p:sp>
      <p:sp>
        <p:nvSpPr>
          <p:cNvPr id="8" name="Rectangle 7">
            <a:extLst>
              <a:ext uri="{FF2B5EF4-FFF2-40B4-BE49-F238E27FC236}">
                <a16:creationId xmlns:a16="http://schemas.microsoft.com/office/drawing/2014/main" id="{4DEAA40E-818C-4CB3-8332-5EE776B081BF}"/>
              </a:ext>
            </a:extLst>
          </p:cNvPr>
          <p:cNvSpPr/>
          <p:nvPr/>
        </p:nvSpPr>
        <p:spPr>
          <a:xfrm>
            <a:off x="1977060" y="6300271"/>
            <a:ext cx="8786191" cy="369332"/>
          </a:xfrm>
          <a:prstGeom prst="rect">
            <a:avLst/>
          </a:prstGeom>
        </p:spPr>
        <p:txBody>
          <a:bodyPr wrap="square">
            <a:spAutoFit/>
          </a:bodyPr>
          <a:lstStyle/>
          <a:p>
            <a:r>
              <a:rPr lang="en-IN" dirty="0">
                <a:hlinkClick r:id="rId2"/>
              </a:rPr>
              <a:t>https://github.com/DharaniMuli/Hack_A_Roo_2019_VipraShuttle-Web</a:t>
            </a:r>
            <a:endParaRPr lang="en-IN" dirty="0"/>
          </a:p>
        </p:txBody>
      </p:sp>
      <p:pic>
        <p:nvPicPr>
          <p:cNvPr id="11" name="Picture 10">
            <a:extLst>
              <a:ext uri="{FF2B5EF4-FFF2-40B4-BE49-F238E27FC236}">
                <a16:creationId xmlns:a16="http://schemas.microsoft.com/office/drawing/2014/main" id="{41FB25A2-05AA-4E4C-AFAB-EEC5FAB9A06F}"/>
              </a:ext>
            </a:extLst>
          </p:cNvPr>
          <p:cNvPicPr>
            <a:picLocks noChangeAspect="1"/>
          </p:cNvPicPr>
          <p:nvPr/>
        </p:nvPicPr>
        <p:blipFill>
          <a:blip r:embed="rId3"/>
          <a:stretch>
            <a:fillRect/>
          </a:stretch>
        </p:blipFill>
        <p:spPr>
          <a:xfrm>
            <a:off x="0" y="0"/>
            <a:ext cx="12210497" cy="5743576"/>
          </a:xfrm>
          <a:prstGeom prst="rect">
            <a:avLst/>
          </a:prstGeom>
        </p:spPr>
      </p:pic>
    </p:spTree>
    <p:extLst>
      <p:ext uri="{BB962C8B-B14F-4D97-AF65-F5344CB8AC3E}">
        <p14:creationId xmlns:p14="http://schemas.microsoft.com/office/powerpoint/2010/main" val="772851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F017FD-840E-4A38-9FE6-324F503ED691}"/>
              </a:ext>
            </a:extLst>
          </p:cNvPr>
          <p:cNvSpPr>
            <a:spLocks noGrp="1"/>
          </p:cNvSpPr>
          <p:nvPr>
            <p:ph idx="1"/>
          </p:nvPr>
        </p:nvSpPr>
        <p:spPr/>
        <p:txBody>
          <a:bodyPr/>
          <a:lstStyle/>
          <a:p>
            <a:endParaRPr lang="en-IN" dirty="0"/>
          </a:p>
        </p:txBody>
      </p:sp>
      <p:sp>
        <p:nvSpPr>
          <p:cNvPr id="3" name="Content Placeholder 2">
            <a:extLst>
              <a:ext uri="{FF2B5EF4-FFF2-40B4-BE49-F238E27FC236}">
                <a16:creationId xmlns:a16="http://schemas.microsoft.com/office/drawing/2014/main" id="{E318BD64-6F09-47A2-9EBB-A37233FDA87A}"/>
              </a:ext>
            </a:extLst>
          </p:cNvPr>
          <p:cNvSpPr>
            <a:spLocks noGrp="1"/>
          </p:cNvSpPr>
          <p:nvPr>
            <p:ph idx="14"/>
          </p:nvPr>
        </p:nvSpPr>
        <p:spPr/>
        <p:txBody>
          <a:bodyPr/>
          <a:lstStyle/>
          <a:p>
            <a:endParaRPr lang="en-IN" dirty="0"/>
          </a:p>
        </p:txBody>
      </p:sp>
      <p:sp>
        <p:nvSpPr>
          <p:cNvPr id="4" name="Content Placeholder 3">
            <a:extLst>
              <a:ext uri="{FF2B5EF4-FFF2-40B4-BE49-F238E27FC236}">
                <a16:creationId xmlns:a16="http://schemas.microsoft.com/office/drawing/2014/main" id="{903909A2-3581-49B4-A147-2476903A7C0C}"/>
              </a:ext>
            </a:extLst>
          </p:cNvPr>
          <p:cNvSpPr>
            <a:spLocks noGrp="1"/>
          </p:cNvSpPr>
          <p:nvPr>
            <p:ph idx="15"/>
          </p:nvPr>
        </p:nvSpPr>
        <p:spPr/>
        <p:txBody>
          <a:bodyPr/>
          <a:lstStyle/>
          <a:p>
            <a:endParaRPr lang="en-IN" dirty="0"/>
          </a:p>
        </p:txBody>
      </p:sp>
      <p:sp>
        <p:nvSpPr>
          <p:cNvPr id="5" name="Title 4">
            <a:extLst>
              <a:ext uri="{FF2B5EF4-FFF2-40B4-BE49-F238E27FC236}">
                <a16:creationId xmlns:a16="http://schemas.microsoft.com/office/drawing/2014/main" id="{FE3BF167-0F52-4259-BE9E-2AD8D0CCB79A}"/>
              </a:ext>
            </a:extLst>
          </p:cNvPr>
          <p:cNvSpPr>
            <a:spLocks noGrp="1"/>
          </p:cNvSpPr>
          <p:nvPr>
            <p:ph type="title"/>
          </p:nvPr>
        </p:nvSpPr>
        <p:spPr/>
        <p:txBody>
          <a:bodyPr/>
          <a:lstStyle/>
          <a:p>
            <a:endParaRPr lang="en-IN" dirty="0"/>
          </a:p>
        </p:txBody>
      </p:sp>
      <p:sp>
        <p:nvSpPr>
          <p:cNvPr id="6" name="Text Placeholder 5">
            <a:extLst>
              <a:ext uri="{FF2B5EF4-FFF2-40B4-BE49-F238E27FC236}">
                <a16:creationId xmlns:a16="http://schemas.microsoft.com/office/drawing/2014/main" id="{08125E01-A981-4561-8A17-FA00FF1B69E2}"/>
              </a:ext>
            </a:extLst>
          </p:cNvPr>
          <p:cNvSpPr>
            <a:spLocks noGrp="1"/>
          </p:cNvSpPr>
          <p:nvPr>
            <p:ph type="body" sz="quarter" idx="16"/>
          </p:nvPr>
        </p:nvSpPr>
        <p:spPr/>
        <p:txBody>
          <a:bodyPr/>
          <a:lstStyle/>
          <a:p>
            <a:endParaRPr lang="en-IN" dirty="0"/>
          </a:p>
        </p:txBody>
      </p:sp>
      <p:sp>
        <p:nvSpPr>
          <p:cNvPr id="7" name="Slide Number Placeholder 6">
            <a:extLst>
              <a:ext uri="{FF2B5EF4-FFF2-40B4-BE49-F238E27FC236}">
                <a16:creationId xmlns:a16="http://schemas.microsoft.com/office/drawing/2014/main" id="{CBF1632B-AF78-46AE-9688-8C58A6345F1C}"/>
              </a:ext>
            </a:extLst>
          </p:cNvPr>
          <p:cNvSpPr>
            <a:spLocks noGrp="1"/>
          </p:cNvSpPr>
          <p:nvPr>
            <p:ph type="sldNum" sz="quarter" idx="4"/>
          </p:nvPr>
        </p:nvSpPr>
        <p:spPr/>
        <p:txBody>
          <a:bodyPr/>
          <a:lstStyle/>
          <a:p>
            <a:fld id="{4997E989-D798-4C62-8E93-3D2D613C2488}" type="slidenum">
              <a:rPr lang="en-US" smtClean="0"/>
              <a:pPr/>
              <a:t>26</a:t>
            </a:fld>
            <a:endParaRPr lang="en-US" dirty="0"/>
          </a:p>
        </p:txBody>
      </p:sp>
      <p:pic>
        <p:nvPicPr>
          <p:cNvPr id="10" name="Picture 9">
            <a:extLst>
              <a:ext uri="{FF2B5EF4-FFF2-40B4-BE49-F238E27FC236}">
                <a16:creationId xmlns:a16="http://schemas.microsoft.com/office/drawing/2014/main" id="{245C533E-3D52-42C5-A84F-93A115FFC08E}"/>
              </a:ext>
            </a:extLst>
          </p:cNvPr>
          <p:cNvPicPr>
            <a:picLocks noChangeAspect="1"/>
          </p:cNvPicPr>
          <p:nvPr/>
        </p:nvPicPr>
        <p:blipFill>
          <a:blip r:embed="rId2"/>
          <a:stretch>
            <a:fillRect/>
          </a:stretch>
        </p:blipFill>
        <p:spPr>
          <a:xfrm>
            <a:off x="0" y="7938"/>
            <a:ext cx="12192000" cy="5807075"/>
          </a:xfrm>
          <a:prstGeom prst="rect">
            <a:avLst/>
          </a:prstGeom>
        </p:spPr>
      </p:pic>
      <p:sp>
        <p:nvSpPr>
          <p:cNvPr id="11" name="Rectangle 10">
            <a:extLst>
              <a:ext uri="{FF2B5EF4-FFF2-40B4-BE49-F238E27FC236}">
                <a16:creationId xmlns:a16="http://schemas.microsoft.com/office/drawing/2014/main" id="{C9A3F82A-9DAE-4DAA-8FF2-9CFDB6BA41E1}"/>
              </a:ext>
            </a:extLst>
          </p:cNvPr>
          <p:cNvSpPr/>
          <p:nvPr/>
        </p:nvSpPr>
        <p:spPr>
          <a:xfrm>
            <a:off x="2342621" y="6281944"/>
            <a:ext cx="7492500" cy="369332"/>
          </a:xfrm>
          <a:prstGeom prst="rect">
            <a:avLst/>
          </a:prstGeom>
        </p:spPr>
        <p:txBody>
          <a:bodyPr wrap="none">
            <a:spAutoFit/>
          </a:bodyPr>
          <a:lstStyle/>
          <a:p>
            <a:r>
              <a:rPr lang="en-IN" dirty="0">
                <a:hlinkClick r:id="rId3"/>
              </a:rPr>
              <a:t>https://github.com/DharaniMuli/Hack-A-Roo-2019_VipraShuttle-Mobile</a:t>
            </a:r>
            <a:endParaRPr lang="en-IN" dirty="0"/>
          </a:p>
        </p:txBody>
      </p:sp>
    </p:spTree>
    <p:extLst>
      <p:ext uri="{BB962C8B-B14F-4D97-AF65-F5344CB8AC3E}">
        <p14:creationId xmlns:p14="http://schemas.microsoft.com/office/powerpoint/2010/main" val="933190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8D32CF-2F5C-40CB-B825-1655A2C8EDD0}"/>
              </a:ext>
            </a:extLst>
          </p:cNvPr>
          <p:cNvSpPr>
            <a:spLocks noGrp="1"/>
          </p:cNvSpPr>
          <p:nvPr>
            <p:ph idx="1"/>
          </p:nvPr>
        </p:nvSpPr>
        <p:spPr/>
        <p:txBody>
          <a:bodyPr/>
          <a:lstStyle/>
          <a:p>
            <a:endParaRPr lang="en-IN" dirty="0"/>
          </a:p>
        </p:txBody>
      </p:sp>
      <p:sp>
        <p:nvSpPr>
          <p:cNvPr id="3" name="Content Placeholder 2">
            <a:extLst>
              <a:ext uri="{FF2B5EF4-FFF2-40B4-BE49-F238E27FC236}">
                <a16:creationId xmlns:a16="http://schemas.microsoft.com/office/drawing/2014/main" id="{B9B5F46E-289D-4536-8912-8C50FFF4A45F}"/>
              </a:ext>
            </a:extLst>
          </p:cNvPr>
          <p:cNvSpPr>
            <a:spLocks noGrp="1"/>
          </p:cNvSpPr>
          <p:nvPr>
            <p:ph idx="14"/>
          </p:nvPr>
        </p:nvSpPr>
        <p:spPr/>
        <p:txBody>
          <a:bodyPr/>
          <a:lstStyle/>
          <a:p>
            <a:endParaRPr lang="en-IN" dirty="0"/>
          </a:p>
        </p:txBody>
      </p:sp>
      <p:sp>
        <p:nvSpPr>
          <p:cNvPr id="4" name="Content Placeholder 3">
            <a:extLst>
              <a:ext uri="{FF2B5EF4-FFF2-40B4-BE49-F238E27FC236}">
                <a16:creationId xmlns:a16="http://schemas.microsoft.com/office/drawing/2014/main" id="{796E60F7-E32B-4DB9-92EE-87DE6F591C9B}"/>
              </a:ext>
            </a:extLst>
          </p:cNvPr>
          <p:cNvSpPr>
            <a:spLocks noGrp="1"/>
          </p:cNvSpPr>
          <p:nvPr>
            <p:ph idx="15"/>
          </p:nvPr>
        </p:nvSpPr>
        <p:spPr/>
        <p:txBody>
          <a:bodyPr/>
          <a:lstStyle/>
          <a:p>
            <a:endParaRPr lang="en-IN" dirty="0"/>
          </a:p>
        </p:txBody>
      </p:sp>
      <p:sp>
        <p:nvSpPr>
          <p:cNvPr id="5" name="Title 4">
            <a:extLst>
              <a:ext uri="{FF2B5EF4-FFF2-40B4-BE49-F238E27FC236}">
                <a16:creationId xmlns:a16="http://schemas.microsoft.com/office/drawing/2014/main" id="{9B55369D-6548-4D04-8879-7495F2DED23B}"/>
              </a:ext>
            </a:extLst>
          </p:cNvPr>
          <p:cNvSpPr>
            <a:spLocks noGrp="1"/>
          </p:cNvSpPr>
          <p:nvPr>
            <p:ph type="title"/>
          </p:nvPr>
        </p:nvSpPr>
        <p:spPr/>
        <p:txBody>
          <a:bodyPr/>
          <a:lstStyle/>
          <a:p>
            <a:endParaRPr lang="en-IN" dirty="0"/>
          </a:p>
        </p:txBody>
      </p:sp>
      <p:sp>
        <p:nvSpPr>
          <p:cNvPr id="6" name="Text Placeholder 5">
            <a:extLst>
              <a:ext uri="{FF2B5EF4-FFF2-40B4-BE49-F238E27FC236}">
                <a16:creationId xmlns:a16="http://schemas.microsoft.com/office/drawing/2014/main" id="{EDA17C2E-5191-430F-A57F-330B9B1E1BBB}"/>
              </a:ext>
            </a:extLst>
          </p:cNvPr>
          <p:cNvSpPr>
            <a:spLocks noGrp="1"/>
          </p:cNvSpPr>
          <p:nvPr>
            <p:ph type="body" sz="quarter" idx="16"/>
          </p:nvPr>
        </p:nvSpPr>
        <p:spPr/>
        <p:txBody>
          <a:bodyPr/>
          <a:lstStyle/>
          <a:p>
            <a:endParaRPr lang="en-IN" dirty="0"/>
          </a:p>
        </p:txBody>
      </p:sp>
      <p:sp>
        <p:nvSpPr>
          <p:cNvPr id="7" name="Slide Number Placeholder 6">
            <a:extLst>
              <a:ext uri="{FF2B5EF4-FFF2-40B4-BE49-F238E27FC236}">
                <a16:creationId xmlns:a16="http://schemas.microsoft.com/office/drawing/2014/main" id="{1BA9602D-C387-42E4-8502-1897036A91F6}"/>
              </a:ext>
            </a:extLst>
          </p:cNvPr>
          <p:cNvSpPr>
            <a:spLocks noGrp="1"/>
          </p:cNvSpPr>
          <p:nvPr>
            <p:ph type="sldNum" sz="quarter" idx="4"/>
          </p:nvPr>
        </p:nvSpPr>
        <p:spPr/>
        <p:txBody>
          <a:bodyPr/>
          <a:lstStyle/>
          <a:p>
            <a:fld id="{4997E989-D798-4C62-8E93-3D2D613C2488}" type="slidenum">
              <a:rPr lang="en-US" smtClean="0"/>
              <a:pPr/>
              <a:t>27</a:t>
            </a:fld>
            <a:endParaRPr lang="en-US" dirty="0"/>
          </a:p>
        </p:txBody>
      </p:sp>
      <p:pic>
        <p:nvPicPr>
          <p:cNvPr id="10" name="Picture 9">
            <a:extLst>
              <a:ext uri="{FF2B5EF4-FFF2-40B4-BE49-F238E27FC236}">
                <a16:creationId xmlns:a16="http://schemas.microsoft.com/office/drawing/2014/main" id="{42A9067E-B081-434D-9B30-9FC6DB3C659A}"/>
              </a:ext>
            </a:extLst>
          </p:cNvPr>
          <p:cNvPicPr>
            <a:picLocks noChangeAspect="1"/>
          </p:cNvPicPr>
          <p:nvPr/>
        </p:nvPicPr>
        <p:blipFill>
          <a:blip r:embed="rId2"/>
          <a:stretch>
            <a:fillRect/>
          </a:stretch>
        </p:blipFill>
        <p:spPr>
          <a:xfrm>
            <a:off x="0" y="-1"/>
            <a:ext cx="12297707" cy="6127202"/>
          </a:xfrm>
          <a:prstGeom prst="rect">
            <a:avLst/>
          </a:prstGeom>
        </p:spPr>
      </p:pic>
      <p:sp>
        <p:nvSpPr>
          <p:cNvPr id="11" name="Rectangle 10">
            <a:extLst>
              <a:ext uri="{FF2B5EF4-FFF2-40B4-BE49-F238E27FC236}">
                <a16:creationId xmlns:a16="http://schemas.microsoft.com/office/drawing/2014/main" id="{8FEB0015-ADC5-47CC-A448-3BA96488B7B4}"/>
              </a:ext>
            </a:extLst>
          </p:cNvPr>
          <p:cNvSpPr/>
          <p:nvPr/>
        </p:nvSpPr>
        <p:spPr>
          <a:xfrm>
            <a:off x="2162152" y="6347042"/>
            <a:ext cx="7638373" cy="369332"/>
          </a:xfrm>
          <a:prstGeom prst="rect">
            <a:avLst/>
          </a:prstGeom>
        </p:spPr>
        <p:txBody>
          <a:bodyPr wrap="none">
            <a:spAutoFit/>
          </a:bodyPr>
          <a:lstStyle/>
          <a:p>
            <a:r>
              <a:rPr lang="en-IN" dirty="0">
                <a:hlinkClick r:id="rId3"/>
              </a:rPr>
              <a:t>https://github.com/DharaniMuli/Hack-A-Roo-2019_VipraShuttle-BackEnd</a:t>
            </a:r>
            <a:endParaRPr lang="en-IN" dirty="0"/>
          </a:p>
        </p:txBody>
      </p:sp>
    </p:spTree>
    <p:extLst>
      <p:ext uri="{BB962C8B-B14F-4D97-AF65-F5344CB8AC3E}">
        <p14:creationId xmlns:p14="http://schemas.microsoft.com/office/powerpoint/2010/main" val="224895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2A7554-1BEB-4851-BEC7-6C2514F1F503}"/>
              </a:ext>
            </a:extLst>
          </p:cNvPr>
          <p:cNvSpPr>
            <a:spLocks noGrp="1"/>
          </p:cNvSpPr>
          <p:nvPr>
            <p:ph type="pic" sz="quarter" idx="14"/>
          </p:nvPr>
        </p:nvSpPr>
        <p:spPr>
          <a:xfrm>
            <a:off x="0" y="0"/>
            <a:ext cx="12192000" cy="6858000"/>
          </a:xfrm>
        </p:spPr>
      </p:sp>
      <p:pic>
        <p:nvPicPr>
          <p:cNvPr id="18" name="Picture 17">
            <a:extLst>
              <a:ext uri="{FF2B5EF4-FFF2-40B4-BE49-F238E27FC236}">
                <a16:creationId xmlns:a16="http://schemas.microsoft.com/office/drawing/2014/main" id="{9F4239C3-8264-4E21-A1AD-1FBDFF8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1016" y="27494"/>
            <a:ext cx="12192000" cy="6858000"/>
          </a:xfrm>
          <a:prstGeom prst="rect">
            <a:avLst/>
          </a:prstGeom>
          <a:solidFill>
            <a:schemeClr val="accent6">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724833" y="1276586"/>
            <a:ext cx="8804365" cy="1089529"/>
          </a:xfrm>
        </p:spPr>
        <p:txBody>
          <a:bodyPr/>
          <a:lstStyle/>
          <a:p>
            <a:r>
              <a:rPr lang="en-US" sz="7200" dirty="0"/>
              <a:t>#Hack-A-Roo2019</a:t>
            </a:r>
          </a:p>
        </p:txBody>
      </p:sp>
      <p:sp>
        <p:nvSpPr>
          <p:cNvPr id="3" name="Slide Number Placeholder 2"/>
          <p:cNvSpPr>
            <a:spLocks noGrp="1"/>
          </p:cNvSpPr>
          <p:nvPr>
            <p:ph type="sldNum" sz="quarter" idx="12"/>
          </p:nvPr>
        </p:nvSpPr>
        <p:spPr/>
        <p:txBody>
          <a:bodyPr/>
          <a:lstStyle/>
          <a:p>
            <a:fld id="{5AE1514C-5E56-4738-A1FF-4B1CFD2A3E36}" type="slidenum">
              <a:rPr lang="en-US" smtClean="0"/>
              <a:t>28</a:t>
            </a:fld>
            <a:endParaRPr lang="en-US" dirty="0"/>
          </a:p>
        </p:txBody>
      </p:sp>
      <p:sp>
        <p:nvSpPr>
          <p:cNvPr id="22" name="Freeform: Shape 21">
            <a:extLst>
              <a:ext uri="{FF2B5EF4-FFF2-40B4-BE49-F238E27FC236}">
                <a16:creationId xmlns:a16="http://schemas.microsoft.com/office/drawing/2014/main" id="{A2F898BB-4085-4F65-842B-C8BD0B58BEA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23" name="Rectangle 22">
            <a:extLst>
              <a:ext uri="{FF2B5EF4-FFF2-40B4-BE49-F238E27FC236}">
                <a16:creationId xmlns:a16="http://schemas.microsoft.com/office/drawing/2014/main" id="{D987C84B-15C4-4F01-A6F9-FDA8187EE24E}"/>
              </a:ext>
            </a:extLst>
          </p:cNvPr>
          <p:cNvSpPr/>
          <p:nvPr/>
        </p:nvSpPr>
        <p:spPr>
          <a:xfrm flipH="1">
            <a:off x="7911254" y="4253572"/>
            <a:ext cx="2947245" cy="10895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Thank you</a:t>
            </a:r>
          </a:p>
        </p:txBody>
      </p:sp>
      <p:sp>
        <p:nvSpPr>
          <p:cNvPr id="20" name="Rectangle 19">
            <a:extLst>
              <a:ext uri="{FF2B5EF4-FFF2-40B4-BE49-F238E27FC236}">
                <a16:creationId xmlns:a16="http://schemas.microsoft.com/office/drawing/2014/main" id="{7736BE17-FB4E-4DCC-B777-6F10B73A0338}"/>
              </a:ext>
            </a:extLst>
          </p:cNvPr>
          <p:cNvSpPr/>
          <p:nvPr/>
        </p:nvSpPr>
        <p:spPr>
          <a:xfrm>
            <a:off x="1024707" y="5044692"/>
            <a:ext cx="10142585" cy="1200329"/>
          </a:xfrm>
          <a:prstGeom prst="rect">
            <a:avLst/>
          </a:prstGeom>
        </p:spPr>
        <p:txBody>
          <a:bodyPr wrap="none">
            <a:spAutoFit/>
          </a:bodyPr>
          <a:lstStyle/>
          <a:p>
            <a:r>
              <a:rPr lang="en-IN" sz="3600" dirty="0">
                <a:hlinkClick r:id="rId4">
                  <a:extLst>
                    <a:ext uri="{A12FA001-AC4F-418D-AE19-62706E023703}">
                      <ahyp:hlinkClr xmlns:ahyp="http://schemas.microsoft.com/office/drawing/2018/hyperlinkcolor" val="tx"/>
                    </a:ext>
                  </a:extLst>
                </a:hlinkClick>
              </a:rPr>
              <a:t>Demo Link:</a:t>
            </a:r>
          </a:p>
          <a:p>
            <a:r>
              <a:rPr lang="en-IN" sz="3600" dirty="0">
                <a:hlinkClick r:id="rId4">
                  <a:extLst>
                    <a:ext uri="{A12FA001-AC4F-418D-AE19-62706E023703}">
                      <ahyp:hlinkClr xmlns:ahyp="http://schemas.microsoft.com/office/drawing/2018/hyperlinkcolor" val="tx"/>
                    </a:ext>
                  </a:extLst>
                </a:hlinkClick>
              </a:rPr>
              <a:t>https://www.youtube.com/watch?v=sfhqraZtxpM</a:t>
            </a:r>
            <a:endParaRPr lang="en-IN" sz="3600" dirty="0"/>
          </a:p>
        </p:txBody>
      </p:sp>
    </p:spTree>
    <p:extLst>
      <p:ext uri="{BB962C8B-B14F-4D97-AF65-F5344CB8AC3E}">
        <p14:creationId xmlns:p14="http://schemas.microsoft.com/office/powerpoint/2010/main" val="353460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650" fill="hold"/>
                                        <p:tgtEl>
                                          <p:spTgt spid="23"/>
                                        </p:tgtEl>
                                        <p:attrNameLst>
                                          <p:attrName>ppt_x</p:attrName>
                                        </p:attrNameLst>
                                      </p:cBhvr>
                                      <p:tavLst>
                                        <p:tav tm="0">
                                          <p:val>
                                            <p:strVal val="#ppt_x"/>
                                          </p:val>
                                        </p:tav>
                                        <p:tav tm="100000">
                                          <p:val>
                                            <p:strVal val="#ppt_x"/>
                                          </p:val>
                                        </p:tav>
                                      </p:tavLst>
                                    </p:anim>
                                    <p:anim calcmode="lin" valueType="num">
                                      <p:cBhvr additive="base">
                                        <p:cTn id="60" dur="6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22"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427758" y="1301281"/>
            <a:ext cx="11332442" cy="7072705"/>
          </a:xfrm>
        </p:spPr>
        <p:txBody>
          <a:bodyPr/>
          <a:lstStyle/>
          <a:p>
            <a:r>
              <a:rPr lang="en-US" sz="3200" b="1" dirty="0"/>
              <a:t>Highlights and Value additions:</a:t>
            </a:r>
          </a:p>
          <a:p>
            <a:endParaRPr lang="en-US" sz="3200" b="1" dirty="0"/>
          </a:p>
          <a:p>
            <a:pPr marL="457200" indent="-457200">
              <a:buAutoNum type="arabicPeriod"/>
            </a:pPr>
            <a:r>
              <a:rPr lang="en-IN" sz="2000" dirty="0"/>
              <a:t>Created web application to electronically create organization admins, drivers and shuttles with validations.</a:t>
            </a:r>
          </a:p>
          <a:p>
            <a:pPr marL="457200" indent="-457200">
              <a:buAutoNum type="arabicPeriod"/>
            </a:pPr>
            <a:endParaRPr lang="en-IN" sz="2000" dirty="0"/>
          </a:p>
          <a:p>
            <a:pPr marL="457200" indent="-457200">
              <a:buAutoNum type="arabicPeriod"/>
            </a:pPr>
            <a:r>
              <a:rPr lang="en-IN" sz="2000" dirty="0"/>
              <a:t>A mobile which will allow patrons to request for pick and view the Estimated time of arrival.</a:t>
            </a:r>
          </a:p>
          <a:p>
            <a:pPr marL="457200" indent="-457200">
              <a:buAutoNum type="arabicPeriod"/>
            </a:pPr>
            <a:endParaRPr lang="en-IN" sz="2000" dirty="0"/>
          </a:p>
          <a:p>
            <a:pPr marL="457200" indent="-457200">
              <a:buAutoNum type="arabicPeriod"/>
            </a:pPr>
            <a:r>
              <a:rPr lang="en-IN" sz="2000" dirty="0"/>
              <a:t>Identifying and allocating least ETA shuttle to patron with respect to driver approval.</a:t>
            </a:r>
          </a:p>
          <a:p>
            <a:pPr marL="457200" indent="-457200">
              <a:buAutoNum type="arabicPeriod"/>
            </a:pPr>
            <a:endParaRPr lang="en-IN" sz="2000" dirty="0"/>
          </a:p>
          <a:p>
            <a:pPr marL="457200" indent="-457200">
              <a:buAutoNum type="arabicPeriod"/>
            </a:pPr>
            <a:r>
              <a:rPr lang="en-IN" sz="2000" dirty="0"/>
              <a:t>Approve or Reject the request.</a:t>
            </a:r>
          </a:p>
          <a:p>
            <a:pPr marL="457200" indent="-457200">
              <a:buAutoNum type="arabicPeriod"/>
            </a:pPr>
            <a:endParaRPr lang="en-IN" sz="2000" dirty="0"/>
          </a:p>
          <a:p>
            <a:pPr marL="457200" indent="-457200">
              <a:buFont typeface="Arial" panose="020B0604020202020204" pitchFamily="34" charset="0"/>
              <a:buAutoNum type="arabicPeriod"/>
            </a:pPr>
            <a:r>
              <a:rPr lang="en-IN" sz="2000" dirty="0"/>
              <a:t>Automatically routing the driver to the patron’s location with the least distance and time option with a real time tracking of shuttle location.</a:t>
            </a:r>
          </a:p>
          <a:p>
            <a:pPr marL="457200" indent="-457200">
              <a:buFont typeface="Arial" panose="020B0604020202020204" pitchFamily="34" charset="0"/>
              <a:buAutoNum type="arabicPeriod"/>
            </a:pPr>
            <a:endParaRPr lang="en-IN" sz="2000" dirty="0"/>
          </a:p>
          <a:p>
            <a:pPr marL="457200" indent="-457200">
              <a:buFont typeface="Arial" panose="020B0604020202020204" pitchFamily="34" charset="0"/>
              <a:buAutoNum type="arabicPeriod"/>
            </a:pPr>
            <a:r>
              <a:rPr lang="en-IN" sz="2000" dirty="0"/>
              <a:t>Web application of organization admin  to view their specific organization’s drop off and pick ups information.</a:t>
            </a:r>
          </a:p>
          <a:p>
            <a:pPr marL="457200" indent="-457200">
              <a:buFont typeface="Arial" panose="020B0604020202020204" pitchFamily="34" charset="0"/>
              <a:buAutoNum type="arabicPeriod"/>
            </a:pPr>
            <a:endParaRPr lang="en-IN" sz="2000" dirty="0"/>
          </a:p>
          <a:p>
            <a:pPr marL="457200" indent="-457200">
              <a:buFont typeface="Arial" panose="020B0604020202020204" pitchFamily="34" charset="0"/>
              <a:buAutoNum type="arabicPeriod"/>
            </a:pPr>
            <a:r>
              <a:rPr lang="en-IN" sz="2000" dirty="0"/>
              <a:t>Run on both Android and IOS.</a:t>
            </a:r>
          </a:p>
          <a:p>
            <a:pPr marL="457200" indent="-457200">
              <a:buAutoNum type="arabicPeriod"/>
            </a:pPr>
            <a:endParaRPr lang="en-IN" sz="2000" dirty="0"/>
          </a:p>
          <a:p>
            <a:pPr marL="457200" indent="-457200">
              <a:buAutoNum type="arabicPeriod"/>
            </a:pPr>
            <a:endParaRPr lang="en-IN" sz="2000" dirty="0"/>
          </a:p>
          <a:p>
            <a:pPr marL="457200" indent="-457200">
              <a:buAutoNum type="arabicPeriod"/>
            </a:pPr>
            <a:endParaRPr lang="en-IN" sz="2400" dirty="0"/>
          </a:p>
          <a:p>
            <a:pPr marL="457200" indent="-457200">
              <a:buAutoNum type="arabicPeriod"/>
            </a:pPr>
            <a:endParaRPr lang="en-IN" sz="2400" dirty="0"/>
          </a:p>
          <a:p>
            <a:endParaRPr lang="en-US" sz="3200" dirty="0"/>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3</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Tree>
    <p:extLst>
      <p:ext uri="{BB962C8B-B14F-4D97-AF65-F5344CB8AC3E}">
        <p14:creationId xmlns:p14="http://schemas.microsoft.com/office/powerpoint/2010/main" val="8021855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4</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7" name="TextBox 6">
            <a:extLst>
              <a:ext uri="{FF2B5EF4-FFF2-40B4-BE49-F238E27FC236}">
                <a16:creationId xmlns:a16="http://schemas.microsoft.com/office/drawing/2014/main" id="{2C19D87D-D79C-4CD2-9DF6-6C8BA5DE278B}"/>
              </a:ext>
            </a:extLst>
          </p:cNvPr>
          <p:cNvSpPr txBox="1"/>
          <p:nvPr/>
        </p:nvSpPr>
        <p:spPr>
          <a:xfrm>
            <a:off x="756558" y="1374563"/>
            <a:ext cx="10469068" cy="4955203"/>
          </a:xfrm>
          <a:prstGeom prst="rect">
            <a:avLst/>
          </a:prstGeom>
          <a:noFill/>
        </p:spPr>
        <p:txBody>
          <a:bodyPr wrap="square" rtlCol="0">
            <a:spAutoFit/>
          </a:bodyPr>
          <a:lstStyle/>
          <a:p>
            <a:pPr lvl="0"/>
            <a:r>
              <a:rPr lang="en-US" sz="2800" b="1" u="sng" dirty="0">
                <a:solidFill>
                  <a:schemeClr val="bg1">
                    <a:lumMod val="95000"/>
                  </a:schemeClr>
                </a:solidFill>
              </a:rPr>
              <a:t>Web Application:</a:t>
            </a:r>
          </a:p>
          <a:p>
            <a:pPr lvl="0"/>
            <a:endParaRPr lang="en-US" sz="2800" b="1" dirty="0">
              <a:solidFill>
                <a:schemeClr val="bg1">
                  <a:lumMod val="95000"/>
                </a:schemeClr>
              </a:solidFill>
            </a:endParaRPr>
          </a:p>
          <a:p>
            <a:pPr marL="457200" lvl="0" indent="-457200">
              <a:buAutoNum type="arabicPeriod"/>
            </a:pPr>
            <a:r>
              <a:rPr lang="en-US" sz="2000" b="1" dirty="0">
                <a:solidFill>
                  <a:schemeClr val="bg1">
                    <a:lumMod val="95000"/>
                  </a:schemeClr>
                </a:solidFill>
              </a:rPr>
              <a:t>Below type of users can login to their respective tasks</a:t>
            </a:r>
          </a:p>
          <a:p>
            <a:pPr marL="800100" lvl="1" indent="-342900">
              <a:buFont typeface="Arial" panose="020B0604020202020204" pitchFamily="34" charset="0"/>
              <a:buChar char="•"/>
            </a:pPr>
            <a:r>
              <a:rPr lang="en-US" sz="2000" dirty="0">
                <a:solidFill>
                  <a:schemeClr val="bg1">
                    <a:lumMod val="95000"/>
                  </a:schemeClr>
                </a:solidFill>
              </a:rPr>
              <a:t>App owner</a:t>
            </a:r>
          </a:p>
          <a:p>
            <a:pPr marL="800100" lvl="1" indent="-342900">
              <a:buFont typeface="Arial" panose="020B0604020202020204" pitchFamily="34" charset="0"/>
              <a:buChar char="•"/>
            </a:pPr>
            <a:r>
              <a:rPr lang="en-US" sz="2000" dirty="0">
                <a:solidFill>
                  <a:schemeClr val="bg1">
                    <a:lumMod val="95000"/>
                  </a:schemeClr>
                </a:solidFill>
              </a:rPr>
              <a:t>Organizations Admin </a:t>
            </a:r>
          </a:p>
          <a:p>
            <a:pPr marL="457200" lvl="0" indent="-457200">
              <a:buAutoNum type="arabicPeriod"/>
            </a:pPr>
            <a:r>
              <a:rPr lang="en-US" sz="2000" b="1" dirty="0">
                <a:solidFill>
                  <a:schemeClr val="bg1">
                    <a:lumMod val="95000"/>
                  </a:schemeClr>
                </a:solidFill>
              </a:rPr>
              <a:t>Manage Organizations and Admins</a:t>
            </a:r>
          </a:p>
          <a:p>
            <a:pPr marL="800100" lvl="1" indent="-342900">
              <a:buFont typeface="Arial" panose="020B0604020202020204" pitchFamily="34" charset="0"/>
              <a:buChar char="•"/>
            </a:pPr>
            <a:r>
              <a:rPr lang="en-US" sz="2000" dirty="0">
                <a:solidFill>
                  <a:schemeClr val="bg1">
                    <a:lumMod val="95000"/>
                  </a:schemeClr>
                </a:solidFill>
              </a:rPr>
              <a:t>Add new “Line of Business” (Organization)</a:t>
            </a:r>
          </a:p>
          <a:p>
            <a:pPr marL="800100" lvl="1" indent="-342900">
              <a:buFont typeface="Arial" panose="020B0604020202020204" pitchFamily="34" charset="0"/>
              <a:buChar char="•"/>
            </a:pPr>
            <a:r>
              <a:rPr lang="en-US" sz="2000" dirty="0">
                <a:solidFill>
                  <a:schemeClr val="bg1">
                    <a:lumMod val="95000"/>
                  </a:schemeClr>
                </a:solidFill>
              </a:rPr>
              <a:t>Create an account for Organization Admin</a:t>
            </a:r>
          </a:p>
          <a:p>
            <a:pPr marL="800100" lvl="1" indent="-342900">
              <a:buFont typeface="Arial" panose="020B0604020202020204" pitchFamily="34" charset="0"/>
              <a:buChar char="•"/>
            </a:pPr>
            <a:r>
              <a:rPr lang="en-US" sz="2000" dirty="0">
                <a:solidFill>
                  <a:schemeClr val="bg1">
                    <a:lumMod val="95000"/>
                  </a:schemeClr>
                </a:solidFill>
              </a:rPr>
              <a:t>View lists of Line Of Business and their specific admins</a:t>
            </a:r>
          </a:p>
          <a:p>
            <a:pPr marL="457200" lvl="0" indent="-457200">
              <a:buAutoNum type="arabicPeriod"/>
            </a:pPr>
            <a:r>
              <a:rPr lang="en-US" sz="2000" b="1" dirty="0">
                <a:solidFill>
                  <a:schemeClr val="bg1">
                    <a:lumMod val="95000"/>
                  </a:schemeClr>
                </a:solidFill>
              </a:rPr>
              <a:t> Manage Drivers and Shuttles</a:t>
            </a:r>
          </a:p>
          <a:p>
            <a:pPr marL="914400" lvl="1" indent="-457200">
              <a:buFont typeface="Arial" panose="020B0604020202020204" pitchFamily="34" charset="0"/>
              <a:buChar char="•"/>
            </a:pPr>
            <a:r>
              <a:rPr lang="en-US" sz="2000" dirty="0">
                <a:solidFill>
                  <a:schemeClr val="bg1">
                    <a:lumMod val="95000"/>
                  </a:schemeClr>
                </a:solidFill>
              </a:rPr>
              <a:t>Add Drivers to their organization and assign a shuttle to them</a:t>
            </a:r>
          </a:p>
          <a:p>
            <a:pPr marL="914400" lvl="1" indent="-457200">
              <a:buFont typeface="Arial" panose="020B0604020202020204" pitchFamily="34" charset="0"/>
              <a:buChar char="•"/>
            </a:pPr>
            <a:r>
              <a:rPr lang="en-US" sz="2000" dirty="0">
                <a:solidFill>
                  <a:schemeClr val="bg1">
                    <a:lumMod val="95000"/>
                  </a:schemeClr>
                </a:solidFill>
              </a:rPr>
              <a:t>Add Shuttles and their specific driver</a:t>
            </a:r>
          </a:p>
          <a:p>
            <a:pPr marL="914400" lvl="1" indent="-457200">
              <a:buFont typeface="Arial" panose="020B0604020202020204" pitchFamily="34" charset="0"/>
              <a:buChar char="•"/>
            </a:pPr>
            <a:r>
              <a:rPr lang="en-US" sz="2000" dirty="0">
                <a:solidFill>
                  <a:schemeClr val="bg1">
                    <a:lumMod val="95000"/>
                  </a:schemeClr>
                </a:solidFill>
              </a:rPr>
              <a:t>View list of Drivers and Shuttles</a:t>
            </a:r>
          </a:p>
          <a:p>
            <a:pPr marL="914400" lvl="1" indent="-457200">
              <a:buFont typeface="Arial" panose="020B0604020202020204" pitchFamily="34" charset="0"/>
              <a:buChar char="•"/>
            </a:pPr>
            <a:r>
              <a:rPr lang="en-US" sz="2000" dirty="0">
                <a:solidFill>
                  <a:schemeClr val="bg1">
                    <a:lumMod val="95000"/>
                  </a:schemeClr>
                </a:solidFill>
              </a:rPr>
              <a:t>Dashboard to track drop-off and pickup requests in real time</a:t>
            </a:r>
          </a:p>
          <a:p>
            <a:pPr marL="914400" lvl="1" indent="-457200">
              <a:buFont typeface="Arial" panose="020B0604020202020204" pitchFamily="34" charset="0"/>
              <a:buChar char="•"/>
            </a:pPr>
            <a:endParaRPr lang="en-US" sz="2000" dirty="0">
              <a:solidFill>
                <a:schemeClr val="bg1">
                  <a:lumMod val="95000"/>
                </a:schemeClr>
              </a:solidFill>
            </a:endParaRPr>
          </a:p>
        </p:txBody>
      </p:sp>
      <p:sp>
        <p:nvSpPr>
          <p:cNvPr id="8" name="TextBox 7">
            <a:extLst>
              <a:ext uri="{FF2B5EF4-FFF2-40B4-BE49-F238E27FC236}">
                <a16:creationId xmlns:a16="http://schemas.microsoft.com/office/drawing/2014/main" id="{D4A616E7-B1DA-4AC7-BF44-4BC840D8BC8E}"/>
              </a:ext>
            </a:extLst>
          </p:cNvPr>
          <p:cNvSpPr txBox="1"/>
          <p:nvPr/>
        </p:nvSpPr>
        <p:spPr>
          <a:xfrm>
            <a:off x="3133242" y="210178"/>
            <a:ext cx="8626958" cy="1138773"/>
          </a:xfrm>
          <a:prstGeom prst="rect">
            <a:avLst/>
          </a:prstGeom>
          <a:noFill/>
        </p:spPr>
        <p:txBody>
          <a:bodyPr wrap="square" rtlCol="0">
            <a:spAutoFit/>
          </a:bodyPr>
          <a:lstStyle/>
          <a:p>
            <a:r>
              <a:rPr lang="en-US" sz="4400" b="1" dirty="0">
                <a:solidFill>
                  <a:schemeClr val="bg1"/>
                </a:solidFill>
              </a:rPr>
              <a:t> Brief about our application:</a:t>
            </a:r>
            <a:endParaRPr lang="en-US" sz="4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22446939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5</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7" name="TextBox 6">
            <a:extLst>
              <a:ext uri="{FF2B5EF4-FFF2-40B4-BE49-F238E27FC236}">
                <a16:creationId xmlns:a16="http://schemas.microsoft.com/office/drawing/2014/main" id="{79A13F53-6FB4-4F74-93FF-B20E8AC74544}"/>
              </a:ext>
            </a:extLst>
          </p:cNvPr>
          <p:cNvSpPr txBox="1"/>
          <p:nvPr/>
        </p:nvSpPr>
        <p:spPr>
          <a:xfrm>
            <a:off x="727983" y="1574588"/>
            <a:ext cx="10137764" cy="6186309"/>
          </a:xfrm>
          <a:prstGeom prst="rect">
            <a:avLst/>
          </a:prstGeom>
          <a:noFill/>
        </p:spPr>
        <p:txBody>
          <a:bodyPr wrap="square" rtlCol="0">
            <a:spAutoFit/>
          </a:bodyPr>
          <a:lstStyle/>
          <a:p>
            <a:pPr lvl="0"/>
            <a:r>
              <a:rPr lang="en-US" sz="2800" b="1" u="sng" dirty="0">
                <a:solidFill>
                  <a:schemeClr val="bg1">
                    <a:lumMod val="95000"/>
                  </a:schemeClr>
                </a:solidFill>
              </a:rPr>
              <a:t>Cross platform Mobile Application:</a:t>
            </a:r>
          </a:p>
          <a:p>
            <a:pPr lvl="0"/>
            <a:endParaRPr lang="en-US" sz="2800" b="1" dirty="0">
              <a:solidFill>
                <a:schemeClr val="bg1">
                  <a:lumMod val="95000"/>
                </a:schemeClr>
              </a:solidFill>
            </a:endParaRPr>
          </a:p>
          <a:p>
            <a:pPr marL="457200" lvl="0" indent="-457200">
              <a:buFont typeface="+mj-lt"/>
              <a:buAutoNum type="arabicPeriod"/>
            </a:pPr>
            <a:r>
              <a:rPr lang="en-US" sz="2000" b="1" dirty="0">
                <a:solidFill>
                  <a:schemeClr val="bg1">
                    <a:lumMod val="95000"/>
                  </a:schemeClr>
                </a:solidFill>
              </a:rPr>
              <a:t>Patron can create an account.</a:t>
            </a:r>
          </a:p>
          <a:p>
            <a:pPr marL="1371600" lvl="2" indent="-457200">
              <a:buFont typeface="+mj-lt"/>
              <a:buAutoNum type="arabicPeriod"/>
            </a:pPr>
            <a:r>
              <a:rPr lang="en-US" sz="2000" dirty="0">
                <a:solidFill>
                  <a:schemeClr val="bg1">
                    <a:lumMod val="95000"/>
                  </a:schemeClr>
                </a:solidFill>
              </a:rPr>
              <a:t>Login and select source and destination specific to the organization they belongs to</a:t>
            </a:r>
          </a:p>
          <a:p>
            <a:pPr marL="1371600" lvl="2" indent="-457200">
              <a:buFont typeface="+mj-lt"/>
              <a:buAutoNum type="arabicPeriod"/>
            </a:pPr>
            <a:r>
              <a:rPr lang="en-US" sz="2000" dirty="0">
                <a:solidFill>
                  <a:schemeClr val="bg1">
                    <a:lumMod val="95000"/>
                  </a:schemeClr>
                </a:solidFill>
              </a:rPr>
              <a:t>Able to view all the nearest shuttles</a:t>
            </a:r>
          </a:p>
          <a:p>
            <a:pPr marL="1371600" lvl="2" indent="-457200">
              <a:buFont typeface="+mj-lt"/>
              <a:buAutoNum type="arabicPeriod"/>
            </a:pPr>
            <a:r>
              <a:rPr lang="en-US" sz="2000" dirty="0">
                <a:solidFill>
                  <a:schemeClr val="bg1">
                    <a:lumMod val="95000"/>
                  </a:schemeClr>
                </a:solidFill>
              </a:rPr>
              <a:t>Book a ride and view estimated time of arrival</a:t>
            </a:r>
            <a:endParaRPr lang="en-US" sz="2000" b="1" dirty="0">
              <a:solidFill>
                <a:schemeClr val="bg1">
                  <a:lumMod val="95000"/>
                </a:schemeClr>
              </a:solidFill>
            </a:endParaRPr>
          </a:p>
          <a:p>
            <a:r>
              <a:rPr lang="en-US" sz="2000" b="1" dirty="0">
                <a:solidFill>
                  <a:schemeClr val="bg1">
                    <a:lumMod val="95000"/>
                  </a:schemeClr>
                </a:solidFill>
              </a:rPr>
              <a:t>2.    Shuttle Drive can login to the account created by Org. Admin.</a:t>
            </a:r>
          </a:p>
          <a:p>
            <a:pPr marL="1371600" lvl="2" indent="-457200">
              <a:buFont typeface="+mj-lt"/>
              <a:buAutoNum type="arabicPeriod"/>
            </a:pPr>
            <a:r>
              <a:rPr lang="en-US" sz="2000" dirty="0">
                <a:solidFill>
                  <a:schemeClr val="bg1">
                    <a:lumMod val="95000"/>
                  </a:schemeClr>
                </a:solidFill>
              </a:rPr>
              <a:t> Login and view the nearest requests</a:t>
            </a:r>
          </a:p>
          <a:p>
            <a:pPr marL="1371600" lvl="2" indent="-457200">
              <a:buFont typeface="+mj-lt"/>
              <a:buAutoNum type="arabicPeriod"/>
            </a:pPr>
            <a:r>
              <a:rPr lang="en-US" sz="2000" dirty="0">
                <a:solidFill>
                  <a:schemeClr val="bg1">
                    <a:lumMod val="95000"/>
                  </a:schemeClr>
                </a:solidFill>
              </a:rPr>
              <a:t> Accept or Reject the booking requests</a:t>
            </a:r>
          </a:p>
          <a:p>
            <a:pPr marL="1371600" lvl="2" indent="-457200">
              <a:buFont typeface="+mj-lt"/>
              <a:buAutoNum type="arabicPeriod"/>
            </a:pPr>
            <a:r>
              <a:rPr lang="en-IN" sz="2000" dirty="0">
                <a:solidFill>
                  <a:schemeClr val="bg1">
                    <a:lumMod val="95000"/>
                  </a:schemeClr>
                </a:solidFill>
              </a:rPr>
              <a:t>Automatically routed to the patron’s location with the least distance and time option with a real time tracking of shuttle location</a:t>
            </a: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914400" lvl="1" indent="-457200">
              <a:buFont typeface="+mj-lt"/>
              <a:buAutoNum type="arabicPeriod"/>
            </a:pPr>
            <a:endParaRPr lang="en-US" sz="2000" b="1" dirty="0">
              <a:solidFill>
                <a:schemeClr val="bg1">
                  <a:lumMod val="95000"/>
                </a:schemeClr>
              </a:solidFill>
            </a:endParaRPr>
          </a:p>
        </p:txBody>
      </p:sp>
      <p:sp>
        <p:nvSpPr>
          <p:cNvPr id="8" name="TextBox 7">
            <a:extLst>
              <a:ext uri="{FF2B5EF4-FFF2-40B4-BE49-F238E27FC236}">
                <a16:creationId xmlns:a16="http://schemas.microsoft.com/office/drawing/2014/main" id="{78DC8497-F836-4193-8129-DD9D9517BF35}"/>
              </a:ext>
            </a:extLst>
          </p:cNvPr>
          <p:cNvSpPr txBox="1"/>
          <p:nvPr/>
        </p:nvSpPr>
        <p:spPr>
          <a:xfrm>
            <a:off x="3133242" y="210178"/>
            <a:ext cx="8626958" cy="1138773"/>
          </a:xfrm>
          <a:prstGeom prst="rect">
            <a:avLst/>
          </a:prstGeom>
          <a:noFill/>
        </p:spPr>
        <p:txBody>
          <a:bodyPr wrap="square" rtlCol="0">
            <a:spAutoFit/>
          </a:bodyPr>
          <a:lstStyle/>
          <a:p>
            <a:r>
              <a:rPr lang="en-US" sz="4400" b="1" dirty="0">
                <a:solidFill>
                  <a:schemeClr val="bg1"/>
                </a:solidFill>
              </a:rPr>
              <a:t> Brief about our application:</a:t>
            </a:r>
            <a:endParaRPr lang="en-US" sz="4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13319319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Patron Sign up</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86560B04-457A-4624-AD3D-5AB69E716F5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28754" y="-7938"/>
            <a:ext cx="7706133" cy="6858000"/>
          </a:xfrm>
          <a:prstGeom prst="rect">
            <a:avLst/>
          </a:prstGeom>
        </p:spPr>
      </p:pic>
    </p:spTree>
    <p:extLst>
      <p:ext uri="{BB962C8B-B14F-4D97-AF65-F5344CB8AC3E}">
        <p14:creationId xmlns:p14="http://schemas.microsoft.com/office/powerpoint/2010/main" val="391193189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Patron Log in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E5232868-2BAA-4D0A-BD6B-C30948FDA7E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86288" y="7938"/>
            <a:ext cx="7605712" cy="6858000"/>
          </a:xfrm>
          <a:prstGeom prst="rect">
            <a:avLst/>
          </a:prstGeom>
        </p:spPr>
      </p:pic>
    </p:spTree>
    <p:extLst>
      <p:ext uri="{BB962C8B-B14F-4D97-AF65-F5344CB8AC3E}">
        <p14:creationId xmlns:p14="http://schemas.microsoft.com/office/powerpoint/2010/main" val="3355307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6350"/>
            <a:ext cx="4083304" cy="914096"/>
          </a:xfrm>
        </p:spPr>
        <p:txBody>
          <a:bodyPr/>
          <a:lstStyle/>
          <a:p>
            <a:r>
              <a:rPr lang="en-US" b="1" dirty="0"/>
              <a:t>Book Ride Screens</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30995DB-B1A1-4E3D-BA04-C620EAB5246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096000" y="0"/>
            <a:ext cx="4110332" cy="6858000"/>
          </a:xfrm>
          <a:prstGeom prst="rect">
            <a:avLst/>
          </a:prstGeom>
        </p:spPr>
      </p:pic>
    </p:spTree>
    <p:extLst>
      <p:ext uri="{BB962C8B-B14F-4D97-AF65-F5344CB8AC3E}">
        <p14:creationId xmlns:p14="http://schemas.microsoft.com/office/powerpoint/2010/main" val="196839094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Select Source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4974828F-0968-4221-A652-275227FA967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096000" y="0"/>
            <a:ext cx="4053936" cy="6858000"/>
          </a:xfrm>
          <a:prstGeom prst="rect">
            <a:avLst/>
          </a:prstGeom>
        </p:spPr>
      </p:pic>
    </p:spTree>
    <p:extLst>
      <p:ext uri="{BB962C8B-B14F-4D97-AF65-F5344CB8AC3E}">
        <p14:creationId xmlns:p14="http://schemas.microsoft.com/office/powerpoint/2010/main" val="4172227420"/>
      </p:ext>
    </p:extLst>
  </p:cSld>
  <p:clrMapOvr>
    <a:masterClrMapping/>
  </p:clrMapOvr>
  <p:transition spd="slow">
    <p:push dir="u"/>
  </p:transition>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CW_Template</Template>
  <TotalTime>792</TotalTime>
  <Words>471</Words>
  <Application>Microsoft Office PowerPoint</Application>
  <PresentationFormat>Widescreen</PresentationFormat>
  <Paragraphs>134</Paragraphs>
  <Slides>28</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Abadi</vt:lpstr>
      <vt:lpstr>Arial</vt:lpstr>
      <vt:lpstr>Arial Black</vt:lpstr>
      <vt:lpstr>Calibri</vt:lpstr>
      <vt:lpstr>Segoe UI</vt:lpstr>
      <vt:lpstr>Segoe UI Black</vt:lpstr>
      <vt:lpstr>Segoe UI Light</vt:lpstr>
      <vt:lpstr>Segoe UI Semibold</vt:lpstr>
      <vt:lpstr>Segoe UI Semilight</vt:lpstr>
      <vt:lpstr>Wingdings</vt:lpstr>
      <vt:lpstr>Storybuilding Neal Creative</vt:lpstr>
      <vt:lpstr>#Hack-A-Roo2019</vt:lpstr>
      <vt:lpstr>PowerPoint Presentation</vt:lpstr>
      <vt:lpstr>PowerPoint Presentation</vt:lpstr>
      <vt:lpstr>PowerPoint Presentation</vt:lpstr>
      <vt:lpstr>PowerPoint Presentation</vt:lpstr>
      <vt:lpstr>Patron Sign up</vt:lpstr>
      <vt:lpstr>Patron Log in</vt:lpstr>
      <vt:lpstr>Book Ride Screens</vt:lpstr>
      <vt:lpstr>Select Source</vt:lpstr>
      <vt:lpstr>Select Destination</vt:lpstr>
      <vt:lpstr>ETA</vt:lpstr>
      <vt:lpstr>Live ETA</vt:lpstr>
      <vt:lpstr>Driver Login</vt:lpstr>
      <vt:lpstr>Driver Booking Alert</vt:lpstr>
      <vt:lpstr>View Pickup  Requests</vt:lpstr>
      <vt:lpstr>App Owner Login in</vt:lpstr>
      <vt:lpstr>Add &amp;View Organization Admin</vt:lpstr>
      <vt:lpstr>Add &amp; View Organization</vt:lpstr>
      <vt:lpstr>Organization Admin Login</vt:lpstr>
      <vt:lpstr>Add &amp; View Driver</vt:lpstr>
      <vt:lpstr>Add &amp;View Shuttle</vt:lpstr>
      <vt:lpstr>Organization Admin Dashboard</vt:lpstr>
      <vt:lpstr>System Architecture</vt:lpstr>
      <vt:lpstr>DB Architecture</vt:lpstr>
      <vt:lpstr>PowerPoint Presentation</vt:lpstr>
      <vt:lpstr>PowerPoint Presentation</vt:lpstr>
      <vt:lpstr>PowerPoint Presentation</vt:lpstr>
      <vt:lpstr>#Hack-A-Roo2019</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subject/>
  <dc:creator>Muli, Dharani (UMKC-Student)</dc:creator>
  <cp:keywords/>
  <dc:description/>
  <cp:lastModifiedBy>Muli, Dharani (UMKC-Student)</cp:lastModifiedBy>
  <cp:revision>136</cp:revision>
  <dcterms:created xsi:type="dcterms:W3CDTF">2019-05-01T15:54:57Z</dcterms:created>
  <dcterms:modified xsi:type="dcterms:W3CDTF">2019-11-11T04:40:27Z</dcterms:modified>
  <cp:category/>
</cp:coreProperties>
</file>